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8" r:id="rId3"/>
    <p:sldId id="259" r:id="rId4"/>
    <p:sldId id="260" r:id="rId5"/>
    <p:sldId id="263" r:id="rId6"/>
    <p:sldId id="262" r:id="rId7"/>
    <p:sldId id="266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69B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F13DF-9D7B-45EB-9DB8-1C1669A905FF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14840-55DC-4676-A97A-201EB20213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284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D186-CF38-40A8-981C-47670123EFC4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ED53-EEC5-4BC2-B56C-C471BB7D7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44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D186-CF38-40A8-981C-47670123EFC4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ED53-EEC5-4BC2-B56C-C471BB7D7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84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D186-CF38-40A8-981C-47670123EFC4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ED53-EEC5-4BC2-B56C-C471BB7D7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57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D186-CF38-40A8-981C-47670123EFC4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ED53-EEC5-4BC2-B56C-C471BB7D7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0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D186-CF38-40A8-981C-47670123EFC4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ED53-EEC5-4BC2-B56C-C471BB7D7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65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D186-CF38-40A8-981C-47670123EFC4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ED53-EEC5-4BC2-B56C-C471BB7D7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85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D186-CF38-40A8-981C-47670123EFC4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ED53-EEC5-4BC2-B56C-C471BB7D7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746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D186-CF38-40A8-981C-47670123EFC4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ED53-EEC5-4BC2-B56C-C471BB7D7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611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D186-CF38-40A8-981C-47670123EFC4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ED53-EEC5-4BC2-B56C-C471BB7D7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36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D186-CF38-40A8-981C-47670123EFC4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ED53-EEC5-4BC2-B56C-C471BB7D7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25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AD186-CF38-40A8-981C-47670123EFC4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3ED53-EEC5-4BC2-B56C-C471BB7D7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71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AD186-CF38-40A8-981C-47670123EFC4}" type="datetimeFigureOut">
              <a:rPr lang="cs-CZ" smtClean="0"/>
              <a:t>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3ED53-EEC5-4BC2-B56C-C471BB7D7D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56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44000" cy="1971650"/>
          </a:xfrm>
          <a:solidFill>
            <a:srgbClr val="FFFFCC"/>
          </a:solidFill>
          <a:ln w="28575">
            <a:solidFill>
              <a:schemeClr val="tx1"/>
            </a:solidFill>
            <a:prstDash val="sysDot"/>
          </a:ln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KOMUNITNÍ PLÁNOVÁNÍ SOCIÁLNÍCH SLUŽEB MĚSTA VELKÉ MEZIŘÍČÍ</a:t>
            </a:r>
            <a:endParaRPr lang="cs-CZ" b="1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Pracovní skupina III</a:t>
            </a:r>
          </a:p>
          <a:p>
            <a:r>
              <a:rPr lang="cs-CZ" u="sng" dirty="0" smtClean="0">
                <a:solidFill>
                  <a:schemeClr val="tx2">
                    <a:lumMod val="75000"/>
                  </a:schemeClr>
                </a:solidFill>
              </a:rPr>
              <a:t>Osoby v krizi a osoby ohrožené sociálním vyloučením</a:t>
            </a:r>
            <a:endParaRPr lang="cs-CZ" u="sng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02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SLABÉ STRÁNKY</a:t>
            </a:r>
            <a:endParaRPr lang="cs-CZ" b="1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 smtClean="0"/>
              <a:t>Schází ekonomicky dostupné individuální bydlení tzv. sociální bydlení.</a:t>
            </a:r>
          </a:p>
          <a:p>
            <a:pPr marL="0" indent="0" algn="just">
              <a:buNone/>
            </a:pPr>
            <a:endParaRPr lang="cs-CZ" sz="18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 smtClean="0"/>
              <a:t>Absence azylového domu a s tím související migrační trend osob bez domova (ženy s dětmi). </a:t>
            </a:r>
          </a:p>
          <a:p>
            <a:pPr marL="0" indent="0" algn="just">
              <a:buNone/>
            </a:pPr>
            <a:endParaRPr lang="cs-CZ" sz="1800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800" b="1" dirty="0"/>
              <a:t>Nižší organizovanost a systémovost v přístupu k cílové skupině </a:t>
            </a:r>
            <a:r>
              <a:rPr lang="cs-CZ" sz="1800" b="1" dirty="0" smtClean="0"/>
              <a:t>osoby v krizi a osoby ohrožené sociálním vyloučením ze </a:t>
            </a:r>
            <a:r>
              <a:rPr lang="cs-CZ" sz="1800" b="1" dirty="0"/>
              <a:t>strany aktérů v sociální oblasti, ale i dalších složek - organizací a partnerů na území města</a:t>
            </a:r>
            <a:r>
              <a:rPr lang="cs-CZ" sz="1800" b="1" dirty="0" smtClean="0"/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800" b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800" b="1" dirty="0" smtClean="0"/>
              <a:t>Nedostatek pracovních příležitostí</a:t>
            </a:r>
            <a:r>
              <a:rPr lang="cs-CZ" sz="1800" b="1" dirty="0" smtClean="0"/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800" b="1" dirty="0" smtClean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800" b="1" dirty="0" smtClean="0"/>
              <a:t>Odpovědnosti za problematiku drogové prevence.</a:t>
            </a:r>
            <a:endParaRPr lang="cs-CZ" sz="1800" b="1" dirty="0" smtClean="0"/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8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/>
              <a:t>Zvýšený počet zadlužených občanů a osob trvalým pobytem na ohlašovně městského úřadu.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8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/>
              <a:t>Nízká finanční gramotnost některých občanů.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51920" y="1124744"/>
            <a:ext cx="1445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Vnitřní podmínky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15492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>
                  <a:solidFill>
                    <a:srgbClr val="00B050"/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SILNÉ STRÁNKY</a:t>
            </a:r>
            <a:endParaRPr lang="cs-CZ" b="1" dirty="0">
              <a:ln w="11430">
                <a:solidFill>
                  <a:srgbClr val="00B050"/>
                </a:solidFill>
              </a:ln>
              <a:solidFill>
                <a:schemeClr val="accent3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cs-CZ" sz="1800" b="1" dirty="0" smtClean="0"/>
              <a:t>Nebyly zaznamenány manifestní problémy s cílovou skupinou.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8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/>
              <a:t>Fenomén bezdomovectví ani žádná lokalita, která by se dala charakterizovat jako tzv. sociálně vyloučená ve Velkém Meziříčí prakticky neexistuje.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800" b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800" b="1" dirty="0" smtClean="0"/>
              <a:t>Podíl </a:t>
            </a:r>
            <a:r>
              <a:rPr lang="cs-CZ" sz="1800" b="1" dirty="0"/>
              <a:t>obce Velké Meziříčí na financování </a:t>
            </a:r>
            <a:r>
              <a:rPr lang="cs-CZ" sz="1800" b="1" dirty="0" smtClean="0"/>
              <a:t>některých sociálních </a:t>
            </a:r>
            <a:r>
              <a:rPr lang="cs-CZ" sz="1800" b="1" dirty="0" smtClean="0"/>
              <a:t>služeb.</a:t>
            </a:r>
            <a:endParaRPr lang="cs-CZ" sz="1800" dirty="0"/>
          </a:p>
          <a:p>
            <a:pPr algn="just"/>
            <a:endParaRPr lang="cs-CZ" sz="18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 smtClean="0"/>
              <a:t>Základní informovanost cílové skupiny o možnostech pomoci funguje po linii úřadu práce, odboru sociálních věcí, prostřednictvím NNO a zprostředkovaně.</a:t>
            </a:r>
            <a:endParaRPr lang="cs-CZ" sz="1800" b="1" dirty="0"/>
          </a:p>
          <a:p>
            <a:pPr marL="0" indent="0" algn="just">
              <a:buNone/>
            </a:pPr>
            <a:endParaRPr lang="cs-CZ" sz="1300" dirty="0"/>
          </a:p>
          <a:p>
            <a:pPr algn="just"/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51920" y="1124744"/>
            <a:ext cx="1445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Vnitřní podmínky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8022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HROZBY</a:t>
            </a:r>
            <a:endParaRPr lang="cs-CZ" b="1" dirty="0">
              <a:ln w="11430"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cs-CZ" sz="1800" b="1" dirty="0" smtClean="0"/>
              <a:t>V návaznosti na celorepublikové trendy a empirické poznatky lze predikovat, že počet osob, které se ocitnou v krizi nebo budou ohroženy sociálním vyloučením, bude přibývat.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800" b="1" dirty="0" smtClean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800" b="1" dirty="0" smtClean="0"/>
              <a:t>Nejasnosti</a:t>
            </a:r>
            <a:r>
              <a:rPr lang="cs-CZ" sz="1800" b="1" dirty="0"/>
              <a:t>, které souvisí s přechodem financování sociálních služeb z MPSV ČR na kraje od 1. 1. 2015.</a:t>
            </a:r>
            <a:endParaRPr lang="cs-CZ" sz="1800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sz="1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800" b="1" dirty="0"/>
              <a:t>Nejasnosti ohledně optimalizace krajské sítě sociálních služeb kraje Vysočina v nadcházejících letech</a:t>
            </a:r>
            <a:r>
              <a:rPr lang="cs-CZ" sz="1800" b="1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51920" y="1124744"/>
            <a:ext cx="1388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Vnější podmínky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6653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dirty="0" smtClean="0">
                <a:ln w="11430">
                  <a:solidFill>
                    <a:srgbClr val="1869B2"/>
                  </a:solidFill>
                </a:ln>
                <a:solidFill>
                  <a:srgbClr val="1869B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PŘÍLEŽITOSTI</a:t>
            </a:r>
            <a:endParaRPr lang="cs-CZ" b="1" dirty="0">
              <a:ln w="11430">
                <a:solidFill>
                  <a:srgbClr val="1869B2"/>
                </a:solidFill>
              </a:ln>
              <a:solidFill>
                <a:srgbClr val="1869B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97152"/>
          </a:xfrm>
        </p:spPr>
        <p:txBody>
          <a:bodyPr>
            <a:noAutofit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endParaRPr lang="cs-CZ" sz="10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700" b="1" dirty="0"/>
              <a:t>Zvýšit počet ekonomicky dostupných </a:t>
            </a:r>
            <a:r>
              <a:rPr lang="cs-CZ" sz="1700" b="1" dirty="0" smtClean="0"/>
              <a:t>bytů (sociální bydlení, startovací byty).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1000" b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700" b="1" dirty="0" smtClean="0"/>
              <a:t>Individuální práce s klienty v návaznosti na koncept prostupného bydlení.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0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700" b="1" dirty="0"/>
              <a:t>Zvýšení kapacit služeb poskytující služby terénní formou.</a:t>
            </a:r>
            <a:endParaRPr lang="cs-CZ" sz="1700" dirty="0"/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000" b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700" b="1" dirty="0" smtClean="0"/>
              <a:t>Nová pracovní místa pro cílovou skupinu</a:t>
            </a:r>
            <a:r>
              <a:rPr lang="cs-CZ" sz="1700" b="1" dirty="0" smtClean="0"/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000" b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700" b="1" dirty="0" smtClean="0"/>
              <a:t>Příspěvek na činnost K – centra.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000" b="1" dirty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700" b="1" dirty="0" smtClean="0"/>
              <a:t>Větší aktivity a koordinace aktivit v rámci projektu „prevence kriminality“.</a:t>
            </a:r>
            <a:endParaRPr lang="cs-CZ" sz="1700" b="1" dirty="0" smtClean="0"/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000" b="1" dirty="0" smtClean="0"/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1700" b="1" dirty="0" smtClean="0"/>
              <a:t>Nabídka kurzů a podpůrných programů s příležitostí uplatnění na trhu práce, zvýšení finanční gramotnosti apod.</a:t>
            </a:r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0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700" b="1" dirty="0"/>
              <a:t>Průběžně monitorovat a případně využívat možnosti grantů a projektů Kraje a EU v sociální oblasti.</a:t>
            </a:r>
            <a:endParaRPr lang="cs-CZ" sz="1700" dirty="0"/>
          </a:p>
          <a:p>
            <a:pPr marL="0" lvl="0" indent="0" algn="just">
              <a:buNone/>
            </a:pPr>
            <a:endParaRPr lang="cs-CZ" sz="17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cs-CZ" sz="1700" dirty="0"/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700" b="1" dirty="0" smtClean="0"/>
          </a:p>
          <a:p>
            <a:pPr lvl="0" algn="just">
              <a:buFont typeface="Wingdings" panose="05000000000000000000" pitchFamily="2" charset="2"/>
              <a:buChar char="Ø"/>
            </a:pPr>
            <a:endParaRPr lang="cs-CZ" sz="1700" b="1" dirty="0" smtClean="0"/>
          </a:p>
          <a:p>
            <a:pPr lvl="0" algn="just"/>
            <a:endParaRPr lang="cs-CZ" sz="17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51920" y="1124744"/>
            <a:ext cx="1388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Vnější podmínky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60348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155033"/>
              </p:ext>
            </p:extLst>
          </p:nvPr>
        </p:nvGraphicFramePr>
        <p:xfrm>
          <a:off x="0" y="1"/>
          <a:ext cx="9143999" cy="6858000"/>
        </p:xfrm>
        <a:graphic>
          <a:graphicData uri="http://schemas.openxmlformats.org/drawingml/2006/table">
            <a:tbl>
              <a:tblPr firstRow="1" firstCol="1" bandRow="1"/>
              <a:tblGrid>
                <a:gridCol w="251520"/>
                <a:gridCol w="4536504"/>
                <a:gridCol w="4355975"/>
              </a:tblGrid>
              <a:tr h="2928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9615" marR="49615" marT="0" marB="0">
                    <a:lnL>
                      <a:noFill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Silné stránky</a:t>
                      </a:r>
                      <a:endParaRPr lang="cs-CZ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9615" marR="49615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Slabé stránky</a:t>
                      </a:r>
                      <a:endParaRPr lang="cs-CZ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9615" marR="49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</a:tr>
              <a:tr h="313738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Vnitřní podmínky</a:t>
                      </a:r>
                      <a:endParaRPr lang="cs-CZ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9615" marR="49615" marT="0" marB="0" vert="vert27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Nebyly zaznamenány manifestní problémy s cílovou skupinou.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endParaRPr lang="cs-CZ" sz="1300" b="0" dirty="0" smtClean="0"/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Fenomén bezdomovectví ani žádná lokalita, která by se dala charakterizovat jako tzv. sociálně vyloučená ve Velkém Meziříčí prakticky neexistuje.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endParaRPr lang="cs-CZ" sz="1300" b="0" dirty="0" smtClean="0"/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Podíl obce Velké Meziříčí na financování některých sociálních služeb.</a:t>
                      </a:r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endParaRPr lang="cs-CZ" sz="1300" b="0" dirty="0" smtClean="0"/>
                    </a:p>
                    <a:p>
                      <a:pPr marL="171450" lvl="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Základní informovanost cílové skupiny o možnostech pomoci funguje po linii úřadu práce, odboru sociálních věcí, prostřednictvím NNO a zprostředkovaně.</a:t>
                      </a:r>
                    </a:p>
                  </a:txBody>
                  <a:tcPr marL="49615" marR="49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Schází ekonomicky dostupné individuální bydlení tzv. sociální bydlení.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cs-CZ" sz="400" b="0" dirty="0" smtClean="0"/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Absence azylového domu a s tím související migrační trend osob bez domova (ženy s dětmi). 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cs-CZ" sz="400" b="0" dirty="0" smtClean="0"/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Nižší organizovanost a systémovost v přístupu k cílové skupině osoby v krizi a osoby ohrožené sociálním vyloučením ze strany aktérů v sociální oblasti, ale i dalších složek - organizací a partnerů na území města.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cs-CZ" sz="400" b="0" dirty="0" smtClean="0"/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Nedostatek pracovních příležitostí.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cs-CZ" sz="400" b="0" dirty="0" smtClean="0"/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Odpovědnosti za problematiku drogové prevence.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cs-CZ" sz="400" b="0" dirty="0" smtClean="0"/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Zvýšený počet zadlužených občanů a osob trvalým pobytem na ohlašovně městského úřadu.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endParaRPr lang="cs-CZ" sz="400" b="0" dirty="0" smtClean="0"/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Nízká finanční gramotnost některých občanů</a:t>
                      </a:r>
                      <a:r>
                        <a:rPr lang="cs-CZ" sz="1300" b="0" dirty="0" smtClean="0"/>
                        <a:t>.</a:t>
                      </a:r>
                      <a:endParaRPr lang="cs-CZ" sz="1300" b="0" dirty="0" smtClean="0"/>
                    </a:p>
                  </a:txBody>
                  <a:tcPr marL="49615" marR="49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92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cs-CZ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9615" marR="49615" marT="0" marB="0" anchor="ctr">
                    <a:lnL>
                      <a:noFill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FFFF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Příležitosti</a:t>
                      </a:r>
                      <a:endParaRPr lang="cs-CZ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9615" marR="49615" marT="0" marB="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Hrozby</a:t>
                      </a:r>
                      <a:endParaRPr lang="cs-CZ" sz="1400" dirty="0">
                        <a:solidFill>
                          <a:schemeClr val="bg1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9615" marR="496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499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Vnější podmínky</a:t>
                      </a:r>
                      <a:endParaRPr lang="cs-CZ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9615" marR="49615" marT="0" marB="0" vert="vert27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Zvýšit počet ekonomicky dostupných bytů (sociální bydlení, startovací</a:t>
                      </a:r>
                      <a:r>
                        <a:rPr lang="cs-CZ" sz="1300" b="0" baseline="0" dirty="0" smtClean="0"/>
                        <a:t> byty</a:t>
                      </a:r>
                      <a:r>
                        <a:rPr lang="cs-CZ" sz="1300" b="0" baseline="0" dirty="0" smtClean="0"/>
                        <a:t>).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cs-CZ" sz="400" b="0" baseline="0" dirty="0" smtClean="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baseline="0" dirty="0" smtClean="0"/>
                        <a:t>Individuální </a:t>
                      </a:r>
                      <a:r>
                        <a:rPr lang="cs-CZ" sz="1300" b="0" baseline="0" dirty="0" smtClean="0"/>
                        <a:t>práce s klienty v návaznosti na koncept prostupného bydlení</a:t>
                      </a:r>
                      <a:r>
                        <a:rPr lang="cs-CZ" sz="1300" b="0" baseline="0" dirty="0" smtClean="0"/>
                        <a:t>.</a:t>
                      </a:r>
                      <a:endParaRPr lang="cs-CZ" sz="1300" b="0" dirty="0" smtClean="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cs-CZ" sz="400" b="0" dirty="0" smtClean="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Zvýšení </a:t>
                      </a:r>
                      <a:r>
                        <a:rPr lang="cs-CZ" sz="1300" b="0" dirty="0" smtClean="0"/>
                        <a:t>kapacit služeb poskytující služby terénní formou</a:t>
                      </a:r>
                      <a:r>
                        <a:rPr lang="cs-CZ" sz="1300" b="0" dirty="0" smtClean="0"/>
                        <a:t>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cs-CZ" sz="400" b="0" dirty="0" smtClean="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Nová </a:t>
                      </a:r>
                      <a:r>
                        <a:rPr lang="cs-CZ" sz="1300" b="0" dirty="0" smtClean="0"/>
                        <a:t>pracovní místa pro cílovou skupinu</a:t>
                      </a:r>
                      <a:r>
                        <a:rPr lang="cs-CZ" sz="1300" b="0" dirty="0" smtClean="0"/>
                        <a:t>.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cs-CZ" sz="400" b="0" dirty="0" smtClean="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Příspěvek </a:t>
                      </a:r>
                      <a:r>
                        <a:rPr lang="cs-CZ" sz="1300" b="0" dirty="0" smtClean="0"/>
                        <a:t>na  činnost K - centra</a:t>
                      </a:r>
                      <a:r>
                        <a:rPr lang="cs-CZ" sz="1300" b="0" dirty="0" smtClean="0"/>
                        <a:t>.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cs-CZ" sz="400" b="0" dirty="0" smtClean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300" b="0" dirty="0" smtClean="0"/>
                        <a:t>Větší </a:t>
                      </a:r>
                      <a:r>
                        <a:rPr lang="cs-CZ" sz="1300" b="0" dirty="0" smtClean="0"/>
                        <a:t>aktivity a koordinace aktivit v rámci projektu „prevence kriminality</a:t>
                      </a:r>
                      <a:r>
                        <a:rPr lang="cs-CZ" sz="1300" b="0" dirty="0" smtClean="0"/>
                        <a:t>“.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cs-CZ" sz="400" b="0" dirty="0" smtClean="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Nabídka </a:t>
                      </a:r>
                      <a:r>
                        <a:rPr lang="cs-CZ" sz="1300" b="0" dirty="0" smtClean="0"/>
                        <a:t>kurzů a podpůrných programů s příležitostí uplatnění na trhu práce, zvýšení finanční gramotnosti apod.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cs-CZ" sz="400" b="0" dirty="0" smtClean="0"/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Průběžně monitorovat a případně využívat možnosti grantů a projektů Kraje a EU v sociální oblasti.</a:t>
                      </a:r>
                    </a:p>
                  </a:txBody>
                  <a:tcPr marL="49615" marR="49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-17145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V návaznosti na celorepublikové trendy a empirické poznatky lze predikovat, že počet osob, které se ocitnou v krizi nebo budou ohroženy sociálním vyloučením, bude přibývat.</a:t>
                      </a:r>
                    </a:p>
                    <a:p>
                      <a:pPr marL="177800" indent="-17145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Nejasnosti, které souvisí s přechodem financování sociálních služeb z MPSV ČR na kraje od 1. 1. 2015.</a:t>
                      </a:r>
                    </a:p>
                    <a:p>
                      <a:pPr marL="177800" indent="-171450" algn="just"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300" b="0" dirty="0" smtClean="0"/>
                        <a:t>Nejasnosti ohledně optimalizace krajské sítě sociálních služeb kraje Vysočina v nadcházejících letech.</a:t>
                      </a:r>
                    </a:p>
                  </a:txBody>
                  <a:tcPr marL="49615" marR="496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93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sz="2400" b="1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HLAVNÍ PRIORITY </a:t>
            </a:r>
            <a:r>
              <a:rPr lang="cs-CZ" sz="2400" b="1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STŘEDNĚDOBÉHO PLÁNU ROZVOJE SOCIÁLNÍCH SLUŽEB VE VELKÉM MEZIŘÍČÍ </a:t>
            </a:r>
            <a:br>
              <a:rPr lang="cs-CZ" sz="2400" b="1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cs-CZ" sz="2400" b="1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 CÍLOVOU SKUPINU </a:t>
            </a:r>
            <a:r>
              <a:rPr lang="cs-CZ" sz="2400" b="1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OSOBY V KRIZI A OSOBY OHROŽENÉ SOCIÁLNÍM VYLOUČENÍM</a:t>
            </a:r>
            <a:endParaRPr lang="cs-CZ" sz="2400" b="1" dirty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Autofit/>
          </a:bodyPr>
          <a:lstStyle/>
          <a:p>
            <a:pPr lvl="0" algn="just"/>
            <a:r>
              <a:rPr lang="cs-CZ" sz="1700" b="1" dirty="0"/>
              <a:t>Zachovat nabídku a rozsah stávajících sociálních služeb pro cílovou skupinu </a:t>
            </a:r>
            <a:r>
              <a:rPr lang="cs-CZ" sz="1700" b="1" dirty="0" smtClean="0"/>
              <a:t>osoby v krizi a osoby ohrožené sociálním vyloučením ve </a:t>
            </a:r>
            <a:r>
              <a:rPr lang="cs-CZ" sz="1700" b="1" dirty="0"/>
              <a:t>městě Velké Meziříčí, včetně zajištění souvisejícího </a:t>
            </a:r>
            <a:r>
              <a:rPr lang="cs-CZ" sz="1700" b="1" dirty="0" smtClean="0"/>
              <a:t>financování.</a:t>
            </a:r>
          </a:p>
          <a:p>
            <a:pPr lvl="0" algn="just"/>
            <a:endParaRPr lang="cs-CZ" sz="1700" b="1" dirty="0" smtClean="0"/>
          </a:p>
          <a:p>
            <a:pPr algn="just"/>
            <a:r>
              <a:rPr lang="cs-CZ" sz="1700" b="1" dirty="0"/>
              <a:t>Zvýšit počet ekonomicky dostupných </a:t>
            </a:r>
            <a:r>
              <a:rPr lang="cs-CZ" sz="1700" b="1" dirty="0" smtClean="0"/>
              <a:t>bytů.</a:t>
            </a:r>
          </a:p>
          <a:p>
            <a:pPr lvl="0" algn="just"/>
            <a:endParaRPr lang="cs-CZ" sz="1700" b="1" dirty="0" smtClean="0"/>
          </a:p>
          <a:p>
            <a:pPr lvl="0" algn="just"/>
            <a:r>
              <a:rPr lang="cs-CZ" sz="1700" b="1" dirty="0" smtClean="0"/>
              <a:t>Dále </a:t>
            </a:r>
            <a:r>
              <a:rPr lang="cs-CZ" sz="1700" b="1" dirty="0"/>
              <a:t>monitorovat potřeby cílové skupiny </a:t>
            </a:r>
            <a:r>
              <a:rPr lang="cs-CZ" sz="1700" b="1" dirty="0" smtClean="0"/>
              <a:t>osoby v krizi a osoby ohrožené sociálním vyloučením.</a:t>
            </a:r>
          </a:p>
          <a:p>
            <a:pPr marL="0" lvl="0" indent="0" algn="just">
              <a:buNone/>
            </a:pPr>
            <a:endParaRPr lang="cs-CZ" sz="1000" b="1" dirty="0" smtClean="0"/>
          </a:p>
          <a:p>
            <a:pPr algn="just"/>
            <a:r>
              <a:rPr lang="cs-CZ" sz="1700" b="1" dirty="0"/>
              <a:t>Postupně dále </a:t>
            </a:r>
            <a:r>
              <a:rPr lang="cs-CZ" sz="1700" b="1" dirty="0" smtClean="0"/>
              <a:t>řešit problematiku nezaměstnanosti a zvýšení finanční gramotnosti obyvatel.</a:t>
            </a:r>
          </a:p>
          <a:p>
            <a:pPr algn="just"/>
            <a:endParaRPr lang="cs-CZ" sz="1700" b="1" dirty="0"/>
          </a:p>
          <a:p>
            <a:pPr lvl="0" algn="just"/>
            <a:r>
              <a:rPr lang="cs-CZ" sz="1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Zvážit možnost vytvořit a schválit z úrovně obce Velké Meziříčí jednotnou metodiku (směrnici) pro podávání žádosti, posuzování a schvalování dotačních prostředků na činnost služeb působících v sociální oblasti a poskytujících sociální služby obyvatelům Velkého Meziříčí.</a:t>
            </a:r>
          </a:p>
          <a:p>
            <a:pPr algn="just"/>
            <a:endParaRPr lang="cs-CZ" sz="1700" b="1" dirty="0"/>
          </a:p>
        </p:txBody>
      </p:sp>
    </p:spTree>
    <p:extLst>
      <p:ext uri="{BB962C8B-B14F-4D97-AF65-F5344CB8AC3E}">
        <p14:creationId xmlns:p14="http://schemas.microsoft.com/office/powerpoint/2010/main" val="303791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547</Words>
  <Application>Microsoft Office PowerPoint</Application>
  <PresentationFormat>Předvádění na obrazovce (4:3)</PresentationFormat>
  <Paragraphs>111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KOMUNITNÍ PLÁNOVÁNÍ SOCIÁLNÍCH SLUŽEB MĚSTA VELKÉ MEZIŘÍČÍ</vt:lpstr>
      <vt:lpstr>SLABÉ STRÁNKY</vt:lpstr>
      <vt:lpstr>SILNÉ STRÁNKY</vt:lpstr>
      <vt:lpstr>HROZBY</vt:lpstr>
      <vt:lpstr>PŘÍLEŽITOSTI</vt:lpstr>
      <vt:lpstr>Prezentace aplikace PowerPoint</vt:lpstr>
      <vt:lpstr>HLAVNÍ PRIORITY STŘEDNĚDOBÉHO PLÁNU ROZVOJE SOCIÁLNÍCH SLUŽEB VE VELKÉM MEZIŘÍČÍ  PRO CÍLOVOU SKUPINU OSOBY V KRIZI A OSOBY OHROŽENÉ SOCIÁLNÍM VYLOUČENÍM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KOMUNITNÍ PLÁNOVÁNÍ SOCIÁLNÍCH SLUŽEB MĚSTA VELKÉ MEZIŘÍČÍ</dc:title>
  <dc:creator>Augur2</dc:creator>
  <cp:lastModifiedBy>Augur2</cp:lastModifiedBy>
  <cp:revision>28</cp:revision>
  <cp:lastPrinted>2014-10-01T08:57:56Z</cp:lastPrinted>
  <dcterms:created xsi:type="dcterms:W3CDTF">2014-09-30T08:56:32Z</dcterms:created>
  <dcterms:modified xsi:type="dcterms:W3CDTF">2014-10-09T10:15:34Z</dcterms:modified>
</cp:coreProperties>
</file>